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61" r:id="rId2"/>
    <p:sldId id="273" r:id="rId3"/>
    <p:sldId id="272" r:id="rId4"/>
    <p:sldId id="271" r:id="rId5"/>
    <p:sldId id="258" r:id="rId6"/>
    <p:sldId id="265" r:id="rId7"/>
    <p:sldId id="267" r:id="rId8"/>
    <p:sldId id="264" r:id="rId9"/>
    <p:sldId id="274" r:id="rId10"/>
    <p:sldId id="275" r:id="rId11"/>
    <p:sldId id="269" r:id="rId12"/>
    <p:sldId id="278" r:id="rId13"/>
    <p:sldId id="279" r:id="rId14"/>
    <p:sldId id="280" r:id="rId15"/>
    <p:sldId id="276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136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notesMaster" Target="notesMasters/notesMaster1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49472-41DF-4ED7-9FC8-B2D0756DCFF4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F5272-DBEE-4CCF-A329-5A431AF8D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25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131918-30D1-422C-AA70-2EA8C36AB402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0954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5.png" /><Relationship Id="rId4" Type="http://schemas.openxmlformats.org/officeDocument/2006/relationships/image" Target="../media/image4.png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2590799"/>
          </a:xfrm>
        </p:spPr>
        <p:txBody>
          <a:bodyPr/>
          <a:lstStyle/>
          <a:p>
            <a:r>
              <a:rPr lang="en-US" b="1" dirty="0"/>
              <a:t>Dr. B.R.Ambedkar Polytechnic College, Gwalior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2438400"/>
          </a:xfrm>
        </p:spPr>
        <p:txBody>
          <a:bodyPr>
            <a:normAutofit lnSpcReduction="10000"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Induction Program (Session: 2026-2027)</a:t>
            </a:r>
          </a:p>
          <a:p>
            <a:r>
              <a:rPr lang="en-US" sz="4000" b="1" dirty="0"/>
              <a:t>Language Proficiency Module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Tell the Meaning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i-IN" dirty="0"/>
              <a:t>काल करे सो आज कर, आज करे सो अब |</a:t>
            </a:r>
          </a:p>
          <a:p>
            <a:pPr marL="0" indent="0">
              <a:buNone/>
            </a:pPr>
            <a:r>
              <a:rPr lang="hi-IN" dirty="0"/>
              <a:t>पल में प्रलय होएगी, बहुरि करेगा कब ||</a:t>
            </a:r>
          </a:p>
          <a:p>
            <a:pPr marL="0" indent="0" algn="r">
              <a:buNone/>
            </a:pPr>
            <a:r>
              <a:rPr lang="hi-IN" dirty="0"/>
              <a:t>रहिमन देखि बड़ेंन को, लघु न दीजिये डारि|</a:t>
            </a:r>
          </a:p>
          <a:p>
            <a:pPr marL="0" indent="0" algn="r">
              <a:buNone/>
            </a:pPr>
            <a:r>
              <a:rPr lang="hi-IN" dirty="0"/>
              <a:t>जहाँ काम आवे सुई, कहा करे तलवारि||</a:t>
            </a:r>
          </a:p>
          <a:p>
            <a:pPr marL="0" indent="0">
              <a:buNone/>
            </a:pPr>
            <a:r>
              <a:rPr lang="hi-IN" dirty="0"/>
              <a:t>बड़ा हुआ तो क्या हुआ, जैसे पेड़ खजूर |</a:t>
            </a:r>
          </a:p>
          <a:p>
            <a:pPr marL="0" indent="0">
              <a:buNone/>
            </a:pPr>
            <a:r>
              <a:rPr lang="hi-IN" dirty="0"/>
              <a:t>पंथी को छाया नहीं, फल लागे अति दूर ||</a:t>
            </a:r>
          </a:p>
          <a:p>
            <a:pPr marL="0" indent="0" algn="r">
              <a:buNone/>
            </a:pPr>
            <a:r>
              <a:rPr lang="hi-IN" dirty="0"/>
              <a:t>ऐसी बानी बोलिए, मन का आपा खोय |</a:t>
            </a:r>
          </a:p>
          <a:p>
            <a:pPr marL="0" indent="0" algn="r">
              <a:buNone/>
            </a:pPr>
            <a:r>
              <a:rPr lang="hi-IN" dirty="0"/>
              <a:t>पंथी को छाया नहीं, फल लागे अति दूर ||</a:t>
            </a:r>
          </a:p>
          <a:p>
            <a:pPr marL="0" indent="0">
              <a:buNone/>
            </a:pPr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3480318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66800"/>
          </a:xfrm>
        </p:spPr>
        <p:txBody>
          <a:bodyPr/>
          <a:lstStyle/>
          <a:p>
            <a:r>
              <a:rPr lang="en-US" dirty="0"/>
              <a:t>What is the difference?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76400"/>
            <a:ext cx="7467600" cy="475472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sz="2800" dirty="0"/>
              <a:t>1.</a:t>
            </a:r>
            <a:r>
              <a:rPr lang="en-US" sz="2800" b="1" dirty="0"/>
              <a:t> Centre Vs Center</a:t>
            </a:r>
          </a:p>
          <a:p>
            <a:pPr marL="514350" indent="-514350">
              <a:buNone/>
            </a:pPr>
            <a:r>
              <a:rPr lang="en-US" sz="2800" b="1" dirty="0"/>
              <a:t>2. Affect Vs Effect</a:t>
            </a:r>
          </a:p>
          <a:p>
            <a:pPr marL="514350" indent="-514350">
              <a:buNone/>
            </a:pPr>
            <a:r>
              <a:rPr lang="en-US" sz="2800" b="1" dirty="0"/>
              <a:t>3.Lose Vs Loose                                  </a:t>
            </a:r>
          </a:p>
          <a:p>
            <a:pPr marL="514350" indent="-514350">
              <a:buNone/>
            </a:pPr>
            <a:r>
              <a:rPr lang="en-US" sz="2800" b="1" dirty="0"/>
              <a:t>4. Woman Vs Women</a:t>
            </a:r>
          </a:p>
          <a:p>
            <a:pPr marL="514350" indent="-514350">
              <a:buNone/>
            </a:pPr>
            <a:r>
              <a:rPr lang="en-US" sz="2800" b="1" dirty="0"/>
              <a:t>5. Breathe Vs Breath</a:t>
            </a:r>
          </a:p>
          <a:p>
            <a:pPr marL="514350" indent="-514350">
              <a:buNone/>
            </a:pPr>
            <a:r>
              <a:rPr lang="en-US" sz="2800" b="1" dirty="0"/>
              <a:t>6. Empathy Vs Sympathy</a:t>
            </a:r>
          </a:p>
          <a:p>
            <a:pPr marL="0" indent="0">
              <a:buNone/>
            </a:pPr>
            <a:r>
              <a:rPr lang="en-US" sz="2800" b="1" dirty="0"/>
              <a:t>7.First Second and Third form of ‘read’</a:t>
            </a:r>
          </a:p>
          <a:p>
            <a:pPr marL="0" indent="0">
              <a:buNone/>
            </a:pPr>
            <a:r>
              <a:rPr lang="en-US" sz="2800" b="1" dirty="0"/>
              <a:t>8. Lead (n) /(v) Vs Led</a:t>
            </a:r>
          </a:p>
          <a:p>
            <a:pPr marL="0" indent="0">
              <a:buNone/>
            </a:pPr>
            <a:r>
              <a:rPr lang="en-US" sz="2800" b="1" dirty="0"/>
              <a:t>9.Principal Vs Principle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8600" y="1447800"/>
            <a:ext cx="4800600" cy="47244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sz="2800" dirty="0"/>
              <a:t>          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Meaningful Sentences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5625"/>
            <a:ext cx="7829550" cy="480377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1200" dirty="0"/>
              <a:t>He He fourth grade the test Car her behaviour driving reads studies</a:t>
            </a:r>
          </a:p>
          <a:p>
            <a:pPr marL="0" indent="0">
              <a:buNone/>
            </a:pPr>
            <a:r>
              <a:rPr lang="en-US" sz="11200" dirty="0"/>
              <a:t>Is She  She  the change the loudly in She the lecture</a:t>
            </a:r>
          </a:p>
          <a:p>
            <a:pPr marL="0" indent="0">
              <a:buNone/>
            </a:pPr>
            <a:r>
              <a:rPr lang="en-US" sz="11200" dirty="0"/>
              <a:t>Saw Students took observed the assignment </a:t>
            </a:r>
          </a:p>
          <a:p>
            <a:pPr marL="0" indent="0">
              <a:buNone/>
            </a:pPr>
            <a:r>
              <a:rPr lang="en-US" sz="11200" dirty="0"/>
              <a:t>My    brother in is  He quite They to listened a</a:t>
            </a:r>
          </a:p>
          <a:p>
            <a:pPr marL="0" indent="0">
              <a:buNone/>
            </a:pPr>
            <a:r>
              <a:rPr lang="en-US" sz="11200" dirty="0"/>
              <a:t> the deposited The teacher snake</a:t>
            </a:r>
          </a:p>
          <a:p>
            <a:pPr marL="0" indent="0">
              <a:buNone/>
            </a:pPr>
            <a:r>
              <a:rPr lang="en-US" sz="11200" dirty="0"/>
              <a:t> riding   a     gave the heard</a:t>
            </a:r>
          </a:p>
          <a:p>
            <a:pPr marL="0" indent="0">
              <a:buNone/>
            </a:pPr>
            <a:r>
              <a:rPr lang="en-US" sz="11200" dirty="0"/>
              <a:t> in the submitted </a:t>
            </a:r>
          </a:p>
          <a:p>
            <a:pPr marL="0" indent="0">
              <a:buNone/>
            </a:pPr>
            <a:r>
              <a:rPr lang="en-US" sz="11200" dirty="0"/>
              <a:t> garden the fee the news</a:t>
            </a:r>
          </a:p>
          <a:p>
            <a:pPr marL="0" indent="0">
              <a:buNone/>
            </a:pPr>
            <a:r>
              <a:rPr lang="en-US" sz="11200" dirty="0"/>
              <a:t>I exam   bike  I</a:t>
            </a:r>
          </a:p>
          <a:p>
            <a:pPr marL="0" indent="0">
              <a:buNone/>
            </a:pPr>
            <a:endParaRPr lang="en-US" sz="14400" dirty="0"/>
          </a:p>
          <a:p>
            <a:pPr marL="0" indent="0">
              <a:buNone/>
            </a:pPr>
            <a:endParaRPr lang="en-US" sz="6400" dirty="0"/>
          </a:p>
          <a:p>
            <a:pPr marL="0" indent="0">
              <a:buNone/>
            </a:pPr>
            <a:r>
              <a:rPr lang="en-US" sz="6400" dirty="0"/>
              <a:t> </a:t>
            </a:r>
          </a:p>
          <a:p>
            <a:pPr marL="0" indent="0">
              <a:buNone/>
            </a:pPr>
            <a:r>
              <a:rPr lang="en-US" sz="6400" dirty="0"/>
              <a:t> </a:t>
            </a:r>
          </a:p>
          <a:p>
            <a:pPr marL="0" indent="0">
              <a:buNone/>
            </a:pPr>
            <a:r>
              <a:rPr lang="en-US" sz="6400" dirty="0"/>
              <a:t> </a:t>
            </a:r>
          </a:p>
          <a:p>
            <a:pPr marL="0" indent="0">
              <a:buNone/>
            </a:pPr>
            <a:r>
              <a:rPr lang="en-US" sz="4000" dirty="0"/>
              <a:t>         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/>
              <a:t> </a:t>
            </a:r>
            <a:endParaRPr lang="en-US" sz="7200" dirty="0"/>
          </a:p>
          <a:p>
            <a:pPr marL="0" indent="0">
              <a:buNone/>
            </a:pPr>
            <a:r>
              <a:rPr lang="en-US" sz="7200" dirty="0"/>
              <a:t> 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02717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Communicate without words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Ask for water</a:t>
            </a:r>
          </a:p>
          <a:p>
            <a:r>
              <a:rPr lang="en-US" dirty="0"/>
              <a:t>Liked something</a:t>
            </a:r>
          </a:p>
          <a:p>
            <a:r>
              <a:rPr lang="en-US" dirty="0"/>
              <a:t>Call someone at distance</a:t>
            </a:r>
          </a:p>
          <a:p>
            <a:r>
              <a:rPr lang="en-US" dirty="0"/>
              <a:t>Say ‘Yes’ or ‘No’</a:t>
            </a:r>
          </a:p>
          <a:p>
            <a:r>
              <a:rPr lang="en-US" dirty="0"/>
              <a:t>All the Best</a:t>
            </a:r>
          </a:p>
          <a:p>
            <a:r>
              <a:rPr lang="en-US" dirty="0"/>
              <a:t>Excellent, good , well done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712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Share your immediate thoughts about the following images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05000"/>
            <a:ext cx="2346325" cy="1932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/>
          <a:stretch/>
        </p:blipFill>
        <p:spPr bwMode="auto">
          <a:xfrm>
            <a:off x="3276600" y="1905000"/>
            <a:ext cx="3200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267200"/>
            <a:ext cx="24384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419600"/>
            <a:ext cx="29718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7409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 a Part of the Study Circle of Our College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Develop Reading Skills</a:t>
            </a:r>
          </a:p>
          <a:p>
            <a:r>
              <a:rPr lang="en-US" dirty="0"/>
              <a:t>To Develop Listening Skills</a:t>
            </a:r>
          </a:p>
          <a:p>
            <a:r>
              <a:rPr lang="en-US" dirty="0"/>
              <a:t>To Develop Speaking and Presentation Skills</a:t>
            </a:r>
          </a:p>
          <a:p>
            <a:r>
              <a:rPr lang="en-US" dirty="0"/>
              <a:t>To Develop Writing Skills</a:t>
            </a:r>
          </a:p>
          <a:p>
            <a:pPr marL="0" indent="0">
              <a:buNone/>
            </a:pPr>
            <a:r>
              <a:rPr lang="en-US" dirty="0"/>
              <a:t>&amp;</a:t>
            </a:r>
          </a:p>
          <a:p>
            <a:pPr marL="0" indent="0">
              <a:buNone/>
            </a:pPr>
            <a:r>
              <a:rPr lang="en-US" dirty="0"/>
              <a:t>Ultimately to be a successful and smart person</a:t>
            </a:r>
          </a:p>
        </p:txBody>
      </p:sp>
    </p:spTree>
    <p:extLst>
      <p:ext uri="{BB962C8B-B14F-4D97-AF65-F5344CB8AC3E}">
        <p14:creationId xmlns:p14="http://schemas.microsoft.com/office/powerpoint/2010/main" val="2781180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/>
          <a:lstStyle/>
          <a:p>
            <a:r>
              <a:rPr lang="en-US" b="1" dirty="0"/>
              <a:t>             KEEP 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>
            <a:normAutofit fontScale="92500" lnSpcReduction="10000"/>
          </a:bodyPr>
          <a:lstStyle/>
          <a:p>
            <a:pPr algn="r">
              <a:buNone/>
            </a:pPr>
            <a:endParaRPr lang="en-US" dirty="0"/>
          </a:p>
          <a:p>
            <a:pPr>
              <a:buNone/>
            </a:pPr>
            <a:r>
              <a:rPr lang="en-US" sz="3200" b="1" dirty="0"/>
              <a:t>            Learn  a language </a:t>
            </a:r>
            <a:r>
              <a:rPr lang="hi-IN" sz="3200" b="1" dirty="0"/>
              <a:t> </a:t>
            </a:r>
            <a:r>
              <a:rPr lang="en-US" sz="3200" b="1" dirty="0"/>
              <a:t>as </a:t>
            </a:r>
            <a:r>
              <a:rPr lang="en-US" sz="3200" b="1"/>
              <a:t>a language</a:t>
            </a:r>
            <a:endParaRPr lang="en-US" sz="3200" b="1" dirty="0"/>
          </a:p>
          <a:p>
            <a:pPr>
              <a:buNone/>
            </a:pPr>
            <a:r>
              <a:rPr lang="en-US" sz="3200" b="1" dirty="0"/>
              <a:t> not as a subject to pass an examination.</a:t>
            </a:r>
          </a:p>
          <a:p>
            <a:pPr algn="r"/>
            <a:endParaRPr lang="en-US" sz="3200" dirty="0"/>
          </a:p>
          <a:p>
            <a:pPr algn="r"/>
            <a:endParaRPr lang="en-US" sz="3200" dirty="0"/>
          </a:p>
          <a:p>
            <a:pPr algn="r"/>
            <a:endParaRPr lang="en-US" dirty="0"/>
          </a:p>
          <a:p>
            <a:pPr algn="r"/>
            <a:endParaRPr lang="en-US" dirty="0"/>
          </a:p>
          <a:p>
            <a:pPr algn="r">
              <a:buNone/>
            </a:pPr>
            <a:r>
              <a:rPr lang="en-US" sz="5400" dirty="0"/>
              <a:t>Thank you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91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800" b="1" dirty="0"/>
              <a:t>                                      The Language </a:t>
            </a:r>
          </a:p>
          <a:p>
            <a:pPr>
              <a:buNone/>
            </a:pPr>
            <a:r>
              <a:rPr lang="en-US" b="1" dirty="0"/>
              <a:t>                                            </a:t>
            </a:r>
            <a:r>
              <a:rPr lang="en-US" sz="4700" b="1" dirty="0">
                <a:solidFill>
                  <a:srgbClr val="FF0000"/>
                </a:solidFill>
              </a:rPr>
              <a:t>English</a:t>
            </a:r>
          </a:p>
          <a:p>
            <a:pPr>
              <a:buNone/>
            </a:pPr>
            <a:r>
              <a:rPr lang="en-US" dirty="0"/>
              <a:t>  </a:t>
            </a:r>
          </a:p>
          <a:p>
            <a:pPr>
              <a:buNone/>
            </a:pPr>
            <a:r>
              <a:rPr lang="en-US" dirty="0"/>
              <a:t>In this language </a:t>
            </a:r>
          </a:p>
          <a:p>
            <a:pPr>
              <a:buNone/>
            </a:pPr>
            <a:r>
              <a:rPr lang="en-US" dirty="0"/>
              <a:t>What contents you have already studied at school level? 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With what purpose 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Do you feel confident to interact (talk) in English ?</a:t>
            </a:r>
          </a:p>
          <a:p>
            <a:endParaRPr lang="en-US" dirty="0"/>
          </a:p>
          <a:p>
            <a:r>
              <a:rPr lang="en-US" dirty="0"/>
              <a:t>How did you learn this Language ? </a:t>
            </a:r>
          </a:p>
          <a:p>
            <a:endParaRPr lang="en-US" dirty="0"/>
          </a:p>
          <a:p>
            <a:r>
              <a:rPr lang="en-US" dirty="0"/>
              <a:t>How did you learn your Mother-tongue ? </a:t>
            </a:r>
          </a:p>
          <a:p>
            <a:endParaRPr lang="en-US" dirty="0"/>
          </a:p>
          <a:p>
            <a:endParaRPr lang="en-US" dirty="0"/>
          </a:p>
          <a:p>
            <a:pPr>
              <a:buNone/>
            </a:pP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676400"/>
          </a:xfrm>
        </p:spPr>
        <p:txBody>
          <a:bodyPr>
            <a:norm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95800"/>
          </a:xfrm>
        </p:spPr>
        <p:txBody>
          <a:bodyPr>
            <a:normAutofit/>
          </a:bodyPr>
          <a:lstStyle/>
          <a:p>
            <a:r>
              <a:rPr lang="en-US" sz="4800" dirty="0"/>
              <a:t>LISTENING </a:t>
            </a:r>
          </a:p>
          <a:p>
            <a:r>
              <a:rPr lang="en-US" sz="4800" dirty="0"/>
              <a:t>SPEAKING </a:t>
            </a:r>
          </a:p>
          <a:p>
            <a:r>
              <a:rPr lang="en-US" sz="4800" dirty="0"/>
              <a:t>READING </a:t>
            </a:r>
          </a:p>
          <a:p>
            <a:r>
              <a:rPr lang="en-US" sz="4800" dirty="0"/>
              <a:t>WRITING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natural Process of Language Learning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>
              <a:buNone/>
            </a:pPr>
            <a:r>
              <a:rPr lang="en-US" sz="4000" b="1" dirty="0"/>
              <a:t>             The Subject </a:t>
            </a:r>
          </a:p>
          <a:p>
            <a:pPr>
              <a:buNone/>
            </a:pPr>
            <a:r>
              <a:rPr lang="en-US" sz="4000" b="1" dirty="0">
                <a:solidFill>
                  <a:srgbClr val="FF0000"/>
                </a:solidFill>
              </a:rPr>
              <a:t>Communication Skills in English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Tongue Twisters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Four fine fresh fish for you.</a:t>
            </a:r>
            <a:endParaRPr lang="hi-IN" sz="3200" dirty="0"/>
          </a:p>
          <a:p>
            <a:r>
              <a:rPr lang="en-US" sz="3200" dirty="0"/>
              <a:t>She sells sea shells by the sea shore.</a:t>
            </a:r>
          </a:p>
          <a:p>
            <a:r>
              <a:rPr lang="en-US" sz="3200" dirty="0"/>
              <a:t>A big black bear sat on a big black rug.</a:t>
            </a:r>
            <a:endParaRPr lang="hi-IN" sz="3200" dirty="0"/>
          </a:p>
          <a:p>
            <a:r>
              <a:rPr lang="en-US" sz="3200" dirty="0"/>
              <a:t>I thought I thought of thinking of thanking you.</a:t>
            </a:r>
          </a:p>
          <a:p>
            <a:r>
              <a:rPr lang="en-US" sz="3200" dirty="0"/>
              <a:t>I wish to wash my Irish wristwatch.</a:t>
            </a:r>
          </a:p>
          <a:p>
            <a:r>
              <a:rPr lang="en-US" sz="3200" dirty="0"/>
              <a:t>Give Papa a cup of proper coffee in a copper coffee cup.</a:t>
            </a:r>
            <a:endParaRPr lang="hi-IN" sz="3200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1295400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r>
              <a:rPr lang="en-US" b="1" dirty="0"/>
              <a:t>   </a:t>
            </a: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r>
              <a:rPr lang="en-US" b="1" dirty="0"/>
              <a:t>Tongue Twisters in Hindi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/>
              <a:t>1.</a:t>
            </a:r>
            <a:r>
              <a:rPr lang="hi-IN" dirty="0"/>
              <a:t>चार कचरी कच्चे चाचा, चार कचरी पक्के पक्की कचरी कच्चे चाचा, कच्ची कचरी पक्के ||</a:t>
            </a:r>
            <a:endParaRPr lang="en-US" dirty="0"/>
          </a:p>
          <a:p>
            <a:pPr>
              <a:buNone/>
            </a:pPr>
            <a:r>
              <a:rPr lang="en-US" dirty="0"/>
              <a:t>2.</a:t>
            </a:r>
            <a:r>
              <a:rPr lang="hi-IN" dirty="0"/>
              <a:t>बिल्कुल बर्फ़ी,बिल्कुल बड़ी बर्फ़ी, बिल्कुल बड़ी बर्फ़ी,बिल्कुल बर्फ़ी ||</a:t>
            </a:r>
            <a:endParaRPr lang="en-US" dirty="0"/>
          </a:p>
          <a:p>
            <a:pPr>
              <a:buNone/>
            </a:pPr>
            <a:endParaRPr lang="hi-IN" dirty="0"/>
          </a:p>
          <a:p>
            <a:pPr>
              <a:buNone/>
            </a:pPr>
            <a:r>
              <a:rPr lang="en-US" dirty="0"/>
              <a:t>3.</a:t>
            </a:r>
            <a:r>
              <a:rPr lang="hi-IN" dirty="0"/>
              <a:t>वो व्यक्ति व्यक्तिगत जीवन जीता है , जिसने व्यक्तिगत जीवन को व्यक्तिगत रूप में जीता है ||</a:t>
            </a:r>
            <a:endParaRPr lang="en-US" dirty="0"/>
          </a:p>
          <a:p>
            <a:pPr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4.</a:t>
            </a:r>
            <a:r>
              <a:rPr lang="hi-IN" dirty="0"/>
              <a:t>पांच पापड़ कच्चे पापा, पांच पापड़ पक्के, पक्के पापड़ सेको</a:t>
            </a:r>
            <a:r>
              <a:rPr lang="en-US" dirty="0"/>
              <a:t> </a:t>
            </a:r>
            <a:r>
              <a:rPr lang="hi-IN" dirty="0"/>
              <a:t>पापा, कच्चे रखो पीछे ||</a:t>
            </a:r>
            <a:endParaRPr lang="en-US" dirty="0"/>
          </a:p>
          <a:p>
            <a:pPr marL="0" indent="0">
              <a:buNone/>
            </a:pPr>
            <a:endParaRPr lang="hi-IN" dirty="0"/>
          </a:p>
          <a:p>
            <a:pPr marL="0" indent="0">
              <a:buNone/>
            </a:pPr>
            <a:r>
              <a:rPr lang="en-US" dirty="0"/>
              <a:t>5.</a:t>
            </a:r>
            <a:r>
              <a:rPr lang="hi-IN" dirty="0"/>
              <a:t>सफ़ेद सरसों के सफ़ेद खेतों में सफ़ेद मक्खी</a:t>
            </a:r>
            <a:r>
              <a:rPr lang="en-US" dirty="0"/>
              <a:t> </a:t>
            </a:r>
            <a:r>
              <a:rPr lang="hi-IN" dirty="0"/>
              <a:t>मक्खन लगा रही है |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6.</a:t>
            </a:r>
            <a:r>
              <a:rPr lang="hi-IN" dirty="0"/>
              <a:t>टापू टोपी, टापू की टोपी, टापू की टोपी टूटी, टूटी टोपी टापू की ||</a:t>
            </a:r>
          </a:p>
          <a:p>
            <a:endParaRPr lang="hi-IN" dirty="0"/>
          </a:p>
          <a:p>
            <a:endParaRPr lang="hi-IN" dirty="0"/>
          </a:p>
          <a:p>
            <a:endParaRPr lang="hi-IN" dirty="0"/>
          </a:p>
          <a:p>
            <a:endParaRPr lang="hi-I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130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/>
              <a:t>Pronounce them 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742950" indent="-742950">
              <a:buAutoNum type="arabicPeriod"/>
            </a:pPr>
            <a:r>
              <a:rPr lang="en-US" sz="2400" dirty="0"/>
              <a:t>Pronunciation                         12. Genuine</a:t>
            </a:r>
          </a:p>
          <a:p>
            <a:pPr marL="742950" indent="-742950">
              <a:buAutoNum type="arabicPeriod"/>
            </a:pPr>
            <a:r>
              <a:rPr lang="en-US" sz="2400" dirty="0"/>
              <a:t>Introduction                            13. Astrologer</a:t>
            </a:r>
          </a:p>
          <a:p>
            <a:pPr marL="742950" indent="-742950">
              <a:buAutoNum type="arabicPeriod"/>
            </a:pPr>
            <a:r>
              <a:rPr lang="en-US" sz="2400" dirty="0"/>
              <a:t>Information                             14. Technology</a:t>
            </a:r>
          </a:p>
          <a:p>
            <a:pPr marL="742950" indent="-742950">
              <a:buAutoNum type="arabicPeriod"/>
            </a:pPr>
            <a:r>
              <a:rPr lang="en-US" sz="2400" dirty="0"/>
              <a:t>Forget                                       15. Vegetable</a:t>
            </a:r>
          </a:p>
          <a:p>
            <a:pPr marL="742950" indent="-742950">
              <a:buAutoNum type="arabicPeriod"/>
            </a:pPr>
            <a:r>
              <a:rPr lang="en-US" sz="2400" dirty="0"/>
              <a:t>Often                                        16. Almond</a:t>
            </a:r>
          </a:p>
          <a:p>
            <a:pPr marL="742950" indent="-742950">
              <a:buAutoNum type="arabicPeriod"/>
            </a:pPr>
            <a:r>
              <a:rPr lang="en-US" sz="2400" dirty="0"/>
              <a:t>Knot                                          17. Theory</a:t>
            </a:r>
          </a:p>
          <a:p>
            <a:pPr marL="742950" indent="-742950">
              <a:buAutoNum type="arabicPeriod"/>
            </a:pPr>
            <a:r>
              <a:rPr lang="en-US" sz="2400" dirty="0"/>
              <a:t>Restaurant                               18. Stomach</a:t>
            </a:r>
          </a:p>
          <a:p>
            <a:pPr marL="742950" indent="-742950">
              <a:buAutoNum type="arabicPeriod"/>
            </a:pPr>
            <a:r>
              <a:rPr lang="en-US" sz="2400" dirty="0"/>
              <a:t>Dengue               		        19. Onion                                                             </a:t>
            </a:r>
          </a:p>
          <a:p>
            <a:pPr marL="742950" indent="-742950">
              <a:buAutoNum type="arabicPeriod"/>
            </a:pPr>
            <a:r>
              <a:rPr lang="en-US" sz="2400" dirty="0"/>
              <a:t>Chevrolet		        20. Pizza</a:t>
            </a:r>
          </a:p>
          <a:p>
            <a:pPr marL="742950" indent="-742950">
              <a:buAutoNum type="arabicPeriod"/>
            </a:pPr>
            <a:r>
              <a:rPr lang="en-US" sz="2400" dirty="0"/>
              <a:t>Spinach                                     21. Psychology</a:t>
            </a:r>
          </a:p>
          <a:p>
            <a:pPr marL="742950" indent="-742950">
              <a:buAutoNum type="arabicPeriod"/>
            </a:pPr>
            <a:r>
              <a:rPr lang="en-US" sz="2400" dirty="0"/>
              <a:t>Women</a:t>
            </a:r>
          </a:p>
          <a:p>
            <a:pPr marL="742950" indent="-742950">
              <a:buAutoNum type="arabicPeriod"/>
            </a:pPr>
            <a:endParaRPr lang="hi-IN" sz="4000" dirty="0"/>
          </a:p>
          <a:p>
            <a:pPr marL="0" indent="0">
              <a:buNone/>
            </a:pPr>
            <a:endParaRPr lang="hi-IN" sz="4000" dirty="0"/>
          </a:p>
        </p:txBody>
      </p:sp>
    </p:spTree>
    <p:extLst>
      <p:ext uri="{BB962C8B-B14F-4D97-AF65-F5344CB8AC3E}">
        <p14:creationId xmlns:p14="http://schemas.microsoft.com/office/powerpoint/2010/main" val="823956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Match them</a:t>
            </a:r>
            <a:br>
              <a:rPr lang="en-IN" b="1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i-IN" dirty="0"/>
              <a:t>English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/>
              <a:t>A</a:t>
            </a:r>
            <a:r>
              <a:rPr lang="hi-IN" dirty="0"/>
              <a:t>n </a:t>
            </a:r>
            <a:r>
              <a:rPr lang="en-US" dirty="0"/>
              <a:t>empty vessel make much sound.</a:t>
            </a:r>
          </a:p>
          <a:p>
            <a:pPr marL="514350" indent="-514350">
              <a:buAutoNum type="arabicPeriod"/>
            </a:pPr>
            <a:r>
              <a:rPr lang="en-US" dirty="0"/>
              <a:t>A nine days wonder.</a:t>
            </a:r>
          </a:p>
          <a:p>
            <a:pPr marL="514350" indent="-514350">
              <a:buAutoNum type="arabicPeriod"/>
            </a:pPr>
            <a:r>
              <a:rPr lang="en-US" dirty="0"/>
              <a:t>It is no use crying over the spilt milk.</a:t>
            </a:r>
          </a:p>
          <a:p>
            <a:pPr marL="514350" indent="-514350">
              <a:buAutoNum type="arabicPeriod"/>
            </a:pPr>
            <a:r>
              <a:rPr lang="en-US" dirty="0"/>
              <a:t>A</a:t>
            </a:r>
            <a:r>
              <a:rPr lang="hi-IN" dirty="0"/>
              <a:t> bad</a:t>
            </a:r>
            <a:r>
              <a:rPr lang="en-US" dirty="0"/>
              <a:t> workman quarrels with his tools.</a:t>
            </a:r>
          </a:p>
          <a:p>
            <a:pPr marL="514350" indent="-514350">
              <a:buAutoNum type="arabicPeriod"/>
            </a:pPr>
            <a:r>
              <a:rPr lang="en-US" dirty="0"/>
              <a:t>A drop in the ocean.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i-IN" dirty="0"/>
              <a:t>हिंदी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hi-IN" dirty="0"/>
              <a:t>चार दिन की चांदनी फिर अंधेरी रात</a:t>
            </a:r>
            <a:endParaRPr lang="en-US" dirty="0"/>
          </a:p>
          <a:p>
            <a:r>
              <a:rPr lang="hi-IN" dirty="0"/>
              <a:t> ऊँट के मुंह में जीरा </a:t>
            </a:r>
          </a:p>
          <a:p>
            <a:r>
              <a:rPr lang="hi-IN" dirty="0"/>
              <a:t>थोथा चना बाजे घना</a:t>
            </a:r>
          </a:p>
          <a:p>
            <a:r>
              <a:rPr lang="hi-IN" dirty="0"/>
              <a:t>नाच न जाने आँगन टेढ़ा </a:t>
            </a:r>
          </a:p>
          <a:p>
            <a:r>
              <a:rPr lang="hi-IN" dirty="0"/>
              <a:t>अब पछिताये होत का जब चिड़िया चुग गयी खेत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255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Pronounce them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i-IN" dirty="0">
                <a:solidFill>
                  <a:srgbClr val="001D35"/>
                </a:solidFill>
                <a:latin typeface="Google Sans"/>
              </a:rPr>
              <a:t>काकचेष्टा बकोध्यानं श्वाननिद्रा तथैव च। </a:t>
            </a:r>
            <a:endParaRPr lang="en-US" dirty="0">
              <a:solidFill>
                <a:srgbClr val="001D35"/>
              </a:solidFill>
              <a:latin typeface="Google Sans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1D35"/>
                </a:solidFill>
                <a:latin typeface="Google Sans"/>
              </a:rPr>
              <a:t>	</a:t>
            </a:r>
            <a:r>
              <a:rPr lang="hi-IN" dirty="0">
                <a:solidFill>
                  <a:srgbClr val="001D35"/>
                </a:solidFill>
                <a:latin typeface="Google Sans"/>
              </a:rPr>
              <a:t>अल्पहारी गृहत्यागी विद्यार्थी पंचलक्षणम्'.</a:t>
            </a:r>
            <a:endParaRPr lang="en-US" dirty="0">
              <a:solidFill>
                <a:srgbClr val="001D35"/>
              </a:solidFill>
              <a:latin typeface="Google Sans"/>
            </a:endParaRPr>
          </a:p>
          <a:p>
            <a:pPr marL="0" indent="0">
              <a:buNone/>
            </a:pPr>
            <a:endParaRPr lang="hi-IN" dirty="0">
              <a:solidFill>
                <a:srgbClr val="1A1A1A"/>
              </a:solidFill>
              <a:latin typeface="Verdana" panose="020B0604030504040204" pitchFamily="34" charset="0"/>
            </a:endParaRPr>
          </a:p>
          <a:p>
            <a:pPr marL="0" indent="0">
              <a:buNone/>
            </a:pPr>
            <a:r>
              <a:rPr lang="hi-IN" sz="2800" dirty="0">
                <a:solidFill>
                  <a:srgbClr val="001D35"/>
                </a:solidFill>
                <a:latin typeface="Google Sans"/>
              </a:rPr>
              <a:t>विद्या ददाति विनयं विनयाद्याति पात्रताम्। </a:t>
            </a:r>
            <a:endParaRPr lang="en-US" sz="2800" dirty="0">
              <a:solidFill>
                <a:srgbClr val="001D35"/>
              </a:solidFill>
              <a:latin typeface="Google Sans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001D35"/>
                </a:solidFill>
                <a:latin typeface="Google Sans"/>
              </a:rPr>
              <a:t>            </a:t>
            </a:r>
            <a:r>
              <a:rPr lang="hi-IN" sz="2800" dirty="0">
                <a:solidFill>
                  <a:srgbClr val="001D35"/>
                </a:solidFill>
                <a:latin typeface="Google Sans"/>
              </a:rPr>
              <a:t>पात्रत्वात् धनमाप्नोति धनात् धर्मं ततः सुखम् ॥</a:t>
            </a:r>
            <a:endParaRPr lang="en-US" sz="2800" dirty="0">
              <a:solidFill>
                <a:srgbClr val="001D35"/>
              </a:solidFill>
              <a:latin typeface="Google Sans"/>
            </a:endParaRPr>
          </a:p>
          <a:p>
            <a:pPr marL="0" indent="0">
              <a:lnSpc>
                <a:spcPts val="1800"/>
              </a:lnSpc>
              <a:spcAft>
                <a:spcPts val="600"/>
              </a:spcAft>
              <a:buNone/>
            </a:pPr>
            <a:endParaRPr lang="en-US" sz="2800" dirty="0">
              <a:solidFill>
                <a:srgbClr val="480A0A"/>
              </a:solidFill>
              <a:latin typeface="NotoSansDevanagari"/>
            </a:endParaRPr>
          </a:p>
          <a:p>
            <a:pPr marL="0" indent="0">
              <a:lnSpc>
                <a:spcPts val="1800"/>
              </a:lnSpc>
              <a:spcAft>
                <a:spcPts val="600"/>
              </a:spcAft>
              <a:buNone/>
            </a:pPr>
            <a:endParaRPr lang="en-US" sz="2800" dirty="0">
              <a:solidFill>
                <a:srgbClr val="480A0A"/>
              </a:solidFill>
              <a:latin typeface="NotoSansDevanagari"/>
            </a:endParaRPr>
          </a:p>
          <a:p>
            <a:pPr marL="0" indent="0">
              <a:lnSpc>
                <a:spcPts val="1800"/>
              </a:lnSpc>
              <a:spcAft>
                <a:spcPts val="600"/>
              </a:spcAft>
              <a:buNone/>
            </a:pPr>
            <a:r>
              <a:rPr lang="hi-IN" sz="2800" dirty="0">
                <a:solidFill>
                  <a:srgbClr val="480A0A"/>
                </a:solidFill>
                <a:latin typeface="NotoSansDevanagari"/>
              </a:rPr>
              <a:t>उद्यमेन हि सिध्यन्ति कार्याणि न मनोरथैः । </a:t>
            </a:r>
            <a:endParaRPr lang="en-US" sz="2800" dirty="0">
              <a:solidFill>
                <a:srgbClr val="480A0A"/>
              </a:solidFill>
              <a:latin typeface="NotoSansDevanagari"/>
            </a:endParaRPr>
          </a:p>
          <a:p>
            <a:pPr marL="0" indent="0">
              <a:lnSpc>
                <a:spcPts val="1800"/>
              </a:lnSpc>
              <a:spcAft>
                <a:spcPts val="600"/>
              </a:spcAft>
              <a:buNone/>
            </a:pPr>
            <a:r>
              <a:rPr lang="en-US" sz="2800" dirty="0">
                <a:solidFill>
                  <a:srgbClr val="480A0A"/>
                </a:solidFill>
                <a:latin typeface="NotoSansDevanagari"/>
              </a:rPr>
              <a:t>	     </a:t>
            </a:r>
            <a:r>
              <a:rPr lang="hi-IN" sz="2800" dirty="0">
                <a:solidFill>
                  <a:srgbClr val="480A0A"/>
                </a:solidFill>
                <a:latin typeface="NotoSansDevanagari"/>
              </a:rPr>
              <a:t>न हि सुप्तस्य सिंहस्य प्रविशन्ति मुखे मृगाः ॥</a:t>
            </a:r>
            <a:endParaRPr lang="en-US" sz="2800" dirty="0">
              <a:latin typeface="Electra"/>
            </a:endParaRPr>
          </a:p>
          <a:p>
            <a:pPr marL="0" indent="0">
              <a:lnSpc>
                <a:spcPct val="170000"/>
              </a:lnSpc>
              <a:buNone/>
            </a:pPr>
            <a:endParaRPr lang="hi-IN" sz="2800" dirty="0"/>
          </a:p>
        </p:txBody>
      </p:sp>
    </p:spTree>
    <p:extLst>
      <p:ext uri="{BB962C8B-B14F-4D97-AF65-F5344CB8AC3E}">
        <p14:creationId xmlns:p14="http://schemas.microsoft.com/office/powerpoint/2010/main" val="1513544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730</TotalTime>
  <Words>664</Words>
  <Application>Microsoft Office PowerPoint</Application>
  <PresentationFormat>On-screen Show (4:3)</PresentationFormat>
  <Paragraphs>150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Flow</vt:lpstr>
      <vt:lpstr>Dr. B.R.Ambedkar Polytechnic College, Gwalior</vt:lpstr>
      <vt:lpstr>PowerPoint Presentation</vt:lpstr>
      <vt:lpstr> </vt:lpstr>
      <vt:lpstr> </vt:lpstr>
      <vt:lpstr>Tongue Twisters</vt:lpstr>
      <vt:lpstr>                                     Tongue Twisters in Hindi </vt:lpstr>
      <vt:lpstr>Pronounce them  </vt:lpstr>
      <vt:lpstr>Match them </vt:lpstr>
      <vt:lpstr>Pronounce them</vt:lpstr>
      <vt:lpstr>Tell the Meaning</vt:lpstr>
      <vt:lpstr>What is the difference?</vt:lpstr>
      <vt:lpstr>Make Meaningful Sentences</vt:lpstr>
      <vt:lpstr>Communicate without words</vt:lpstr>
      <vt:lpstr>Share your immediate thoughts about the following images</vt:lpstr>
      <vt:lpstr>Be a Part of the Study Circle of Our College</vt:lpstr>
      <vt:lpstr>             KEEP  LEARNING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B.R.Ambedkar Polytechnic College, Gwalior</dc:title>
  <dc:creator>polly</dc:creator>
  <cp:lastModifiedBy>Neelam Chawla</cp:lastModifiedBy>
  <cp:revision>78</cp:revision>
  <dcterms:created xsi:type="dcterms:W3CDTF">2006-08-16T00:00:00Z</dcterms:created>
  <dcterms:modified xsi:type="dcterms:W3CDTF">2026-07-24T07:53:05Z</dcterms:modified>
</cp:coreProperties>
</file>